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0"/>
            <a:ext cx="2011680" cy="5143500"/>
          </a:xfrm>
          <a:prstGeom prst="rect">
            <a:avLst/>
          </a:prstGeom>
          <a:solidFill>
            <a:srgbClr val="1A2F45"/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1463040"/>
            <a:ext cx="2011680" cy="2194560"/>
          </a:xfrm>
          <a:prstGeom prst="rect">
            <a:avLst/>
          </a:prstGeom>
          <a:solidFill>
            <a:srgbClr val="028090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132320" y="1463040"/>
            <a:ext cx="20116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spc="2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HIPAA-Aligned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spc="2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20040" y="502920"/>
            <a:ext cx="65836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Bastion</a:t>
            </a:r>
            <a:endParaRPr lang="en-US" sz="4600" dirty="0"/>
          </a:p>
          <a:p>
            <a:pPr algn="l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HIPAA-Aligned</a:t>
            </a:r>
            <a:endParaRPr lang="en-US" sz="4600" dirty="0"/>
          </a:p>
          <a:p>
            <a:pPr algn="l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Infrastructure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320040" y="29718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reference architecture for building privacy-first AI systems in healthcare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0040" y="3566160"/>
            <a:ext cx="5029200" cy="0"/>
          </a:xfrm>
          <a:prstGeom prst="line">
            <a:avLst/>
          </a:prstGeom>
          <a:noFill/>
          <a:ln w="1905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3749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Reference  ·  April 2026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00400" y="473659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Claude AI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201168"/>
            <a:ext cx="8412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Architecture Does Not Cover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infrastructure addresses the ‘how’ — full HIPAA compliance also requires the ‘who’, ‘what’, and ‘when’.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6032" y="1261872"/>
            <a:ext cx="4206240" cy="111556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56032" y="1261872"/>
            <a:ext cx="64008" cy="11155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353312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training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664208"/>
            <a:ext cx="389534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awareness programs, acceptable use policies, PHI handling procedures, and ongoing staff education are required administrative safeguards not provided by infrastructure alone.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6032" y="2505456"/>
            <a:ext cx="4206240" cy="111556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6032" y="2505456"/>
            <a:ext cx="64008" cy="111556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596896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Policies &amp; procedures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907792"/>
            <a:ext cx="389534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documentation, review cycles, access management policies, sanction policies, and documented security controls must be maintained independently of the technology stack.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56032" y="3749040"/>
            <a:ext cx="4206240" cy="111556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6032" y="3749040"/>
            <a:ext cx="64008" cy="111556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840480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response program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151376"/>
            <a:ext cx="389534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Breach assessment workflows, notification obligations under the Breach Notification Rule, evidence trails, and remediation plans require organizational program development.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90872" y="1261872"/>
            <a:ext cx="4206240" cy="111556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90872" y="1261872"/>
            <a:ext cx="64008" cy="111556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1353312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analysis &amp; management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92040" y="1664208"/>
            <a:ext cx="389534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risk analysis, risk management program, gap identification, and remediation tracking are required administrative safeguards that cannot be automated by architecture.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90872" y="2505456"/>
            <a:ext cx="4206240" cy="111556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90872" y="2505456"/>
            <a:ext cx="64008" cy="111556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4" name="Text 22"/>
          <p:cNvSpPr/>
          <p:nvPr/>
        </p:nvSpPr>
        <p:spPr>
          <a:xfrm>
            <a:off x="4892040" y="2596896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&amp; compliance review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2907792"/>
            <a:ext cx="3895344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 review and execution, regulatory counsel, audit readiness preparation, and validation that this architecture meets your specific compliance obligations require qualified legal review.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56032" y="4773168"/>
            <a:ext cx="8631936" cy="256032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" y="4773168"/>
            <a:ext cx="84490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is an architecture reference, not legal or compliance advice. Consult qualified HIPAA counsel before relying on any aspect of this design for regulatory purposes.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+ PHI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every health tech team wants AI on clinical data — and why most can’t use it.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56032" y="1298448"/>
            <a:ext cx="27432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1298448"/>
            <a:ext cx="274320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14630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AI and PHI risk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38912" y="2084832"/>
            <a:ext cx="237744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cloud AI usage on PHI is typically non-compliant unless covered by a BAA and proper safeguards. Most API agreements explicitly exclude PHI, leaving teams without a compliant path to frontier AI.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163824" y="1298448"/>
            <a:ext cx="27432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163824" y="1298448"/>
            <a:ext cx="2743200" cy="731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3346704" y="14630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Frontier AI vs. real data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46704" y="2084832"/>
            <a:ext cx="237744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teams want LLMs to analyze clinical notes, automate workflows, and surface insights — but they can’t send PHI to any cloud without regulatory exposure. Most teams simply don’t use AI on real data.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71616" y="1298448"/>
            <a:ext cx="27432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071616" y="1298448"/>
            <a:ext cx="274320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4" name="Text 12"/>
          <p:cNvSpPr/>
          <p:nvPr/>
        </p:nvSpPr>
        <p:spPr>
          <a:xfrm>
            <a:off x="6254496" y="14630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 2026 proposed updates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54496" y="2084832"/>
            <a:ext cx="237744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updates to the HIPAA Security Rule (Dec 2024) may eliminate ‘addressable’ safeguards and tighten requirements, pending finalization. Organizations should begin assessing readiness now.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Technology Stack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56032" y="98755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256032" y="987552"/>
            <a:ext cx="64008" cy="1828800"/>
          </a:xfrm>
          <a:prstGeom prst="rect">
            <a:avLst/>
          </a:prstGeom>
          <a:solidFill>
            <a:srgbClr val="2496ED"/>
          </a:solidFill>
          <a:ln/>
        </p:spPr>
      </p:sp>
      <p:sp>
        <p:nvSpPr>
          <p:cNvPr id="5" name="Shape 3"/>
          <p:cNvSpPr/>
          <p:nvPr/>
        </p:nvSpPr>
        <p:spPr>
          <a:xfrm>
            <a:off x="3090672" y="1152144"/>
            <a:ext cx="1261872" cy="256032"/>
          </a:xfrm>
          <a:prstGeom prst="rect">
            <a:avLst/>
          </a:prstGeom>
          <a:solidFill>
            <a:srgbClr val="2496ED">
              <a:alpha val="1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090672" y="1152144"/>
            <a:ext cx="12618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96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112471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57200" y="1581912"/>
            <a:ext cx="389534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service runs in an isolated container — separate namespaces, networks, and volumes. Network segmentation is native: services only expose ports they need; everything else stays on Docker’s internal network. Reproducible, auditable environments for every deployment.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90872" y="98755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90872" y="987552"/>
            <a:ext cx="64008" cy="1828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Shape 9"/>
          <p:cNvSpPr/>
          <p:nvPr/>
        </p:nvSpPr>
        <p:spPr>
          <a:xfrm>
            <a:off x="7525512" y="1152144"/>
            <a:ext cx="1261872" cy="256032"/>
          </a:xfrm>
          <a:prstGeom prst="rect">
            <a:avLst/>
          </a:prstGeom>
          <a:solidFill>
            <a:srgbClr val="028090">
              <a:alpha val="18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525512" y="1152144"/>
            <a:ext cx="12618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layer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892040" y="112471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FastAPI (Python)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892040" y="1581912"/>
            <a:ext cx="389534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Python framework powering the API core and connector worker. BastionAuthMiddleware enforces per-service API keys on every request. Handles routing, OAuth, pipeline orchestration, and all business logic with efficient async I/O.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56032" y="299923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56032" y="2999232"/>
            <a:ext cx="64008" cy="1828800"/>
          </a:xfrm>
          <a:prstGeom prst="rect">
            <a:avLst/>
          </a:prstGeom>
          <a:solidFill>
            <a:srgbClr val="336791"/>
          </a:solidFill>
          <a:ln/>
        </p:spPr>
      </p:sp>
      <p:sp>
        <p:nvSpPr>
          <p:cNvPr id="17" name="Shape 15"/>
          <p:cNvSpPr/>
          <p:nvPr/>
        </p:nvSpPr>
        <p:spPr>
          <a:xfrm>
            <a:off x="3090672" y="3163824"/>
            <a:ext cx="1261872" cy="256032"/>
          </a:xfrm>
          <a:prstGeom prst="rect">
            <a:avLst/>
          </a:prstGeom>
          <a:solidFill>
            <a:srgbClr val="336791">
              <a:alpha val="18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3090672" y="3163824"/>
            <a:ext cx="12618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7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persistence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313639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57200" y="3593592"/>
            <a:ext cx="389534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ACID-compliant relational database. ACID properties support data integrity, contributing to HIPAA’s integrity safeguard (§164.312c). Prevents silent alteration of stored ePHI. All state persists across restarts with full auditability.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90872" y="299923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90872" y="2999232"/>
            <a:ext cx="64008" cy="18288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3" name="Shape 21"/>
          <p:cNvSpPr/>
          <p:nvPr/>
        </p:nvSpPr>
        <p:spPr>
          <a:xfrm>
            <a:off x="7525512" y="3163824"/>
            <a:ext cx="1261872" cy="256032"/>
          </a:xfrm>
          <a:prstGeom prst="rect">
            <a:avLst/>
          </a:prstGeom>
          <a:solidFill>
            <a:srgbClr val="02C39A">
              <a:alpha val="18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7525512" y="3163824"/>
            <a:ext cx="12618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AI-to-system bridge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92040" y="313639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4892040" y="3593592"/>
            <a:ext cx="389534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Model Context Protocol server running as a subprocess over stdio. Exposes discrete, auditable tools. Designed to keep PHI local when used with appropriate data access controls and policies. Results enter the context window transiently.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01168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 Security Rule: 9-Layer Architecture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20040" y="74980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Defense-in-depth. Every layer must be addressed — a weakness in any one creates systemic risk.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56032" y="1188720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56032" y="1188720"/>
            <a:ext cx="329184" cy="65836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256032" y="1188720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94944" y="126187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compliance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94944" y="155448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analysis · BAAs · written policies · workforce training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6032" y="1956816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6032" y="1956816"/>
            <a:ext cx="329184" cy="658368"/>
          </a:xfrm>
          <a:prstGeom prst="rect">
            <a:avLst/>
          </a:prstGeom>
          <a:solidFill>
            <a:srgbClr val="6B8FA8"/>
          </a:solidFill>
          <a:ln/>
        </p:spPr>
      </p:sp>
      <p:sp>
        <p:nvSpPr>
          <p:cNvPr id="12" name="Text 10"/>
          <p:cNvSpPr/>
          <p:nvPr/>
        </p:nvSpPr>
        <p:spPr>
          <a:xfrm>
            <a:off x="256032" y="1956816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94944" y="20299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&amp; host security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94944" y="2322576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hardening · disk encryption · locked access · secure boot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6032" y="2724912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2724912"/>
            <a:ext cx="329184" cy="658368"/>
          </a:xfrm>
          <a:prstGeom prst="rect">
            <a:avLst/>
          </a:prstGeom>
          <a:solidFill>
            <a:srgbClr val="6B8FA8"/>
          </a:solidFill>
          <a:ln/>
        </p:spPr>
      </p:sp>
      <p:sp>
        <p:nvSpPr>
          <p:cNvPr id="17" name="Text 15"/>
          <p:cNvSpPr/>
          <p:nvPr/>
        </p:nvSpPr>
        <p:spPr>
          <a:xfrm>
            <a:off x="256032" y="2724912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94944" y="279806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&amp; segmentation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94944" y="3090672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Zones A–E · service mesh · egress allowlists · no raw DB exposure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56032" y="3493008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6032" y="3493008"/>
            <a:ext cx="329184" cy="65836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2" name="Text 20"/>
          <p:cNvSpPr/>
          <p:nvPr/>
        </p:nvSpPr>
        <p:spPr>
          <a:xfrm>
            <a:off x="256032" y="3493008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4944" y="3566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Identity, auth &amp; authorization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4944" y="3858768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IdP · MFA · unique user IDs · RBAC/ABAC · mTLS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90872" y="1188720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90872" y="1188720"/>
            <a:ext cx="329184" cy="65836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7" name="Text 25"/>
          <p:cNvSpPr/>
          <p:nvPr/>
        </p:nvSpPr>
        <p:spPr>
          <a:xfrm>
            <a:off x="4690872" y="1188720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129784" y="126187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&amp; API enforcement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129784" y="155448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gateway · request signing · DLP · PHI classification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90872" y="1956816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90872" y="1956816"/>
            <a:ext cx="329184" cy="65836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2" name="Text 30"/>
          <p:cNvSpPr/>
          <p:nvPr/>
        </p:nvSpPr>
        <p:spPr>
          <a:xfrm>
            <a:off x="4690872" y="1956816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129784" y="20299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data protection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129784" y="2322576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at rest &amp; transit · tokenization · encrypted backups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90872" y="2724912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90872" y="2724912"/>
            <a:ext cx="329184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7" name="Text 35"/>
          <p:cNvSpPr/>
          <p:nvPr/>
        </p:nvSpPr>
        <p:spPr>
          <a:xfrm>
            <a:off x="4690872" y="2724912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129784" y="279806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safety &amp; mediation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129784" y="3090672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gateway · tool broker · output guardrails · HITL tiers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690872" y="3493008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690872" y="3493008"/>
            <a:ext cx="329184" cy="65836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42" name="Text 40"/>
          <p:cNvSpPr/>
          <p:nvPr/>
        </p:nvSpPr>
        <p:spPr>
          <a:xfrm>
            <a:off x="4690872" y="3493008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129784" y="3566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Audit, detection &amp; response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129784" y="3858768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logs · auth events · PHI access · breach workflow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4690872" y="4261104"/>
            <a:ext cx="4206240" cy="658368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690872" y="4261104"/>
            <a:ext cx="329184" cy="65836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7" name="Text 45"/>
          <p:cNvSpPr/>
          <p:nvPr/>
        </p:nvSpPr>
        <p:spPr>
          <a:xfrm>
            <a:off x="4690872" y="4261104"/>
            <a:ext cx="3291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5129784" y="433425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continuity &amp; vendors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5129784" y="4626864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runbooks · backup drills · BAA registry · vendor inventory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Bastion Maps to HIPAA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256032" y="896112"/>
            <a:ext cx="2176272" cy="40233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347472" y="896112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 Requirement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578608" y="896112"/>
            <a:ext cx="2176272" cy="40233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2670048" y="896112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Bastion Component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919472" y="896112"/>
            <a:ext cx="4005072" cy="40233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8" name="Text 6"/>
          <p:cNvSpPr/>
          <p:nvPr/>
        </p:nvSpPr>
        <p:spPr>
          <a:xfrm>
            <a:off x="5010912" y="896112"/>
            <a:ext cx="39136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It’s Addressed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6032" y="1298448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298448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controls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§164.312(a)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78608" y="1298448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70048" y="1298448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BastionAuthMiddleware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OAuth PKCE + RBAC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919472" y="1298448"/>
            <a:ext cx="40050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10912" y="1298448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Per-service authentication enforced; combined with user identity (OAuth PKCE) and role-based access control. Token stored locally, no shared credentials.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6032" y="1901952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1901952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controls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§164.312(b)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578608" y="1901952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70048" y="1901952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tool call logs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API request log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919472" y="1901952"/>
            <a:ext cx="40050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10912" y="1901952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logs generated automatically; must be retained, secured, and monitored per policy. Logs capture timestamp, tool name, and arguments for every operation.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56032" y="2505456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" y="2505456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§164.312(c)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578608" y="2505456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670048" y="2505456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ACID transactions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919472" y="2505456"/>
            <a:ext cx="40050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10912" y="2505456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ACID properties support data integrity and help meet HIPAA integrity requirements. Prevents silent alteration or destruction of ePHI in the database.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56032" y="3108960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7472" y="3108960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Transmission security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§164.312(e)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578608" y="3108960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70048" y="3108960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internal network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TLS on egress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19472" y="3108960"/>
            <a:ext cx="40050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10912" y="3108960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Minimizes exposure by restricting ePHI to internal networks and encrypted channels. External calls use TLS; inter-service traffic stays on Docker’s isolated network.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56032" y="3712464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7472" y="3712464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 authentication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§164.312(d)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578608" y="3712464"/>
            <a:ext cx="21762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670048" y="3712464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 PKCE + API key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per-service identity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919472" y="3712464"/>
            <a:ext cx="4005072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10912" y="3712464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Two-factor model: OAuth flow for user identity plus per-service API keys. Unique credentials per service — BastionAuthMiddleware enforces this on every call.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56032" y="4315968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4315968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data residency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(architecture)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578608" y="4315968"/>
            <a:ext cx="21762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670048" y="4315968"/>
            <a:ext cx="20482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hardware only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 external transmission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4919472" y="4315968"/>
            <a:ext cx="4005072" cy="585216"/>
          </a:xfrm>
          <a:prstGeom prst="rect">
            <a:avLst/>
          </a:prstGeom>
          <a:solidFill>
            <a:srgbClr val="F0F7FA"/>
          </a:solidFill>
          <a:ln w="6350">
            <a:solidFill>
              <a:srgbClr val="D0E4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010912" y="4315968"/>
            <a:ext cx="387705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PHI is not transmitted externally, a BAA may not be required for the AI component. All storage on local PostgreSQL; no data retained by external AI providers.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01168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Privacy-by-Architecture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20040" y="749808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so PHI does not leave the local network when external integrations are properly controlled.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56032" y="1207008"/>
            <a:ext cx="3474720" cy="56692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56032" y="1207008"/>
            <a:ext cx="64008" cy="566928"/>
          </a:xfrm>
          <a:prstGeom prst="rect">
            <a:avLst/>
          </a:prstGeom>
          <a:solidFill>
            <a:srgbClr val="6B8FA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61872"/>
            <a:ext cx="31638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model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517904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tool call request via MCP protocol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993392" y="1773936"/>
            <a:ext cx="0" cy="137160"/>
          </a:xfrm>
          <a:prstGeom prst="line">
            <a:avLst/>
          </a:prstGeom>
          <a:noFill/>
          <a:ln w="19050">
            <a:solidFill>
              <a:srgbClr val="02809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911096"/>
            <a:ext cx="3474720" cy="56692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6032" y="1911096"/>
            <a:ext cx="64008" cy="566928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1965960"/>
            <a:ext cx="31638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 (stdio)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221992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Validates · routes · logs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993392" y="2478024"/>
            <a:ext cx="0" cy="137160"/>
          </a:xfrm>
          <a:prstGeom prst="line">
            <a:avLst/>
          </a:prstGeom>
          <a:noFill/>
          <a:ln w="19050">
            <a:solidFill>
              <a:srgbClr val="02809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6032" y="2615184"/>
            <a:ext cx="3474720" cy="56692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2615184"/>
            <a:ext cx="64008" cy="56692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670048"/>
            <a:ext cx="31638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core (port 8000)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2926080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Orchestrates pipeline · authenticates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993392" y="3182112"/>
            <a:ext cx="0" cy="137160"/>
          </a:xfrm>
          <a:prstGeom prst="line">
            <a:avLst/>
          </a:prstGeom>
          <a:noFill/>
          <a:ln w="19050">
            <a:solidFill>
              <a:srgbClr val="02809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6032" y="3319272"/>
            <a:ext cx="3474720" cy="56692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6032" y="3319272"/>
            <a:ext cx="64008" cy="56692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3374136"/>
            <a:ext cx="31638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Connector worker (8001)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3630168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integrations · data sources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993392" y="3886200"/>
            <a:ext cx="0" cy="137160"/>
          </a:xfrm>
          <a:prstGeom prst="line">
            <a:avLst/>
          </a:prstGeom>
          <a:noFill/>
          <a:ln w="19050">
            <a:solidFill>
              <a:srgbClr val="02809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6032" y="4023360"/>
            <a:ext cx="3474720" cy="566928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56032" y="4023360"/>
            <a:ext cx="64008" cy="56692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457200" y="4078224"/>
            <a:ext cx="31638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4334256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Persists state · ACID guarantees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023360" y="1207008"/>
            <a:ext cx="4864608" cy="1097280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023360" y="1207008"/>
            <a:ext cx="64008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1" name="Text 29"/>
          <p:cNvSpPr/>
          <p:nvPr/>
        </p:nvSpPr>
        <p:spPr>
          <a:xfrm>
            <a:off x="4224528" y="1298448"/>
            <a:ext cx="455371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stays local by design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224528" y="1664208"/>
            <a:ext cx="4553712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PHI transmitted to any external AI provider when integrations are properly controlled. The model only sees results transiently within the context window.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023360" y="2459736"/>
            <a:ext cx="4864608" cy="1097280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023360" y="2459736"/>
            <a:ext cx="64008" cy="10972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5" name="Text 33"/>
          <p:cNvSpPr/>
          <p:nvPr/>
        </p:nvSpPr>
        <p:spPr>
          <a:xfrm>
            <a:off x="4224528" y="2551176"/>
            <a:ext cx="455371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action is logged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4224528" y="2916936"/>
            <a:ext cx="4553712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tool calls generate discrete audit events — timestamp, tool name, arguments. Logs must be retained, secured, and monitored per HIPAA policy.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023360" y="3712464"/>
            <a:ext cx="4864608" cy="1097280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023360" y="3712464"/>
            <a:ext cx="64008" cy="10972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9" name="Text 37"/>
          <p:cNvSpPr/>
          <p:nvPr/>
        </p:nvSpPr>
        <p:spPr>
          <a:xfrm>
            <a:off x="4224528" y="3803904"/>
            <a:ext cx="455371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always mediated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224528" y="4169664"/>
            <a:ext cx="4553712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never has direct database access. Every data interaction goes through controlled, authenticated, logged tool calls.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Bastion Applies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use cases where local AI infrastructure changes the compliance equation.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56032" y="1261872"/>
            <a:ext cx="274320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1261872"/>
            <a:ext cx="64008" cy="36118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1408176"/>
            <a:ext cx="24505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AI on real data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38912" y="1975104"/>
            <a:ext cx="2450592" cy="219456"/>
          </a:xfrm>
          <a:prstGeom prst="rect">
            <a:avLst/>
          </a:prstGeom>
          <a:solidFill>
            <a:srgbClr val="DC2626">
              <a:alpha val="12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438912" y="1975104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38912" y="2231136"/>
            <a:ext cx="2450592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tools are disconnected from real clinical workflows because PHI cannot touch cloud AI without a BAA and proper safeguards.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8912" y="3182112"/>
            <a:ext cx="2450592" cy="219456"/>
          </a:xfrm>
          <a:prstGeom prst="rect">
            <a:avLst/>
          </a:prstGeom>
          <a:solidFill>
            <a:srgbClr val="028090">
              <a:alpha val="12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38912" y="3182112"/>
            <a:ext cx="777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38912" y="3438144"/>
            <a:ext cx="2450592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Bastion’s local MCP layer enables frontier models to analyze clinical notes and assist clinicians, while enabling configurations where PHI remains within the organization’s network.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163824" y="1261872"/>
            <a:ext cx="274320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63824" y="1261872"/>
            <a:ext cx="64008" cy="36118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3346704" y="1408176"/>
            <a:ext cx="24505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HIPAA-aligned automation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346704" y="1975104"/>
            <a:ext cx="2450592" cy="219456"/>
          </a:xfrm>
          <a:prstGeom prst="rect">
            <a:avLst/>
          </a:prstGeom>
          <a:solidFill>
            <a:srgbClr val="DC2626">
              <a:alpha val="12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3346704" y="1975104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346704" y="2231136"/>
            <a:ext cx="2450592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tasks — scheduling, billing, prior auth — are ripe for AI automation but blocked by data residency requirements.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346704" y="3182112"/>
            <a:ext cx="2450592" cy="219456"/>
          </a:xfrm>
          <a:prstGeom prst="rect">
            <a:avLst/>
          </a:prstGeom>
          <a:solidFill>
            <a:srgbClr val="2563EB">
              <a:alpha val="12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3346704" y="3182112"/>
            <a:ext cx="777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46704" y="3438144"/>
            <a:ext cx="2450592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Agent-style pipelines (FastAPI + PostgreSQL + MCP) execute multi-step workflows locally, with full audit trails, without PHI leaving the controlled environment when properly configured.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071616" y="1261872"/>
            <a:ext cx="274320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071616" y="1261872"/>
            <a:ext cx="64008" cy="36118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4" name="Text 22"/>
          <p:cNvSpPr/>
          <p:nvPr/>
        </p:nvSpPr>
        <p:spPr>
          <a:xfrm>
            <a:off x="6254496" y="1408176"/>
            <a:ext cx="24505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BAA exposure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6254496" y="1975104"/>
            <a:ext cx="2450592" cy="219456"/>
          </a:xfrm>
          <a:prstGeom prst="rect">
            <a:avLst/>
          </a:prstGeom>
          <a:solidFill>
            <a:srgbClr val="DC2626">
              <a:alpha val="12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6254496" y="1975104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254496" y="2231136"/>
            <a:ext cx="2450592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tech teams want to ship AI features but are blocked by the time and cost of negotiating BAAs with every AI provider.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54496" y="3182112"/>
            <a:ext cx="2450592" cy="219456"/>
          </a:xfrm>
          <a:prstGeom prst="rect">
            <a:avLst/>
          </a:prstGeom>
          <a:solidFill>
            <a:srgbClr val="7C3AED">
              <a:alpha val="12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254496" y="3182112"/>
            <a:ext cx="777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254496" y="3438144"/>
            <a:ext cx="2450592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local inference layer can reduce or eliminate BAA requirements for AI providers when PHI is not transmitted externally — dramatically accelerating time-to-market for AI features.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Window Is Now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256032" y="960120"/>
            <a:ext cx="2926080" cy="3566160"/>
          </a:xfrm>
          <a:prstGeom prst="rect">
            <a:avLst/>
          </a:prstGeom>
          <a:solidFill>
            <a:srgbClr val="1A2F45"/>
          </a:solidFill>
          <a:ln w="12700">
            <a:solidFill>
              <a:srgbClr val="253F6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6032" y="960120"/>
            <a:ext cx="2926080" cy="6400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256032" y="118872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240</a:t>
            </a:r>
            <a:endParaRPr lang="en-US" sz="9600" dirty="0"/>
          </a:p>
        </p:txBody>
      </p:sp>
      <p:sp>
        <p:nvSpPr>
          <p:cNvPr id="7" name="Text 5"/>
          <p:cNvSpPr/>
          <p:nvPr/>
        </p:nvSpPr>
        <p:spPr>
          <a:xfrm>
            <a:off x="256032" y="28346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compliance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 proposed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56032" y="3401568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May 2026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finalization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01568" y="960120"/>
            <a:ext cx="5468112" cy="630936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01568" y="960120"/>
            <a:ext cx="64008" cy="630936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1" name="Text 9"/>
          <p:cNvSpPr/>
          <p:nvPr/>
        </p:nvSpPr>
        <p:spPr>
          <a:xfrm>
            <a:off x="3602736" y="1024128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Addressable safeguards proposed to become mandatory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02736" y="1289304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‘addressable vs. required’ distinction may be eliminated under proposed updates. Every control is expected to become required, with limited exceptions.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401568" y="1682496"/>
            <a:ext cx="5468112" cy="630936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401568" y="1682496"/>
            <a:ext cx="64008" cy="630936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5" name="Text 13"/>
          <p:cNvSpPr/>
          <p:nvPr/>
        </p:nvSpPr>
        <p:spPr>
          <a:xfrm>
            <a:off x="3602736" y="1746504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updates emphasize encryption at rest and in transit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02736" y="2011680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at rest was previously addressable — proposed updates are expected to make it mandatory alongside encryption in transit.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401568" y="2404872"/>
            <a:ext cx="5468112" cy="630936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401568" y="2404872"/>
            <a:ext cx="64008" cy="630936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9" name="Text 17"/>
          <p:cNvSpPr/>
          <p:nvPr/>
        </p:nvSpPr>
        <p:spPr>
          <a:xfrm>
            <a:off x="3602736" y="2468880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expected to become mandatory under proposed updates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02736" y="2734056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Multi-factor authentication is proposed to move from addressable to required for all access to systems containing ePHI.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401568" y="3127248"/>
            <a:ext cx="5468112" cy="630936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401568" y="3127248"/>
            <a:ext cx="64008" cy="630936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3" name="Text 21"/>
          <p:cNvSpPr/>
          <p:nvPr/>
        </p:nvSpPr>
        <p:spPr>
          <a:xfrm>
            <a:off x="3602736" y="3191256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Biannual vulnerability scans proposed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602736" y="3456432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rule may require vulnerability scans every six months, plus annual penetration testing and network segmentation requirements.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401568" y="3849624"/>
            <a:ext cx="5468112" cy="630936"/>
          </a:xfrm>
          <a:prstGeom prst="rect">
            <a:avLst/>
          </a:prstGeom>
          <a:solidFill>
            <a:srgbClr val="1A2F45"/>
          </a:solidFill>
          <a:ln w="12700">
            <a:solidFill>
              <a:srgbClr val="263D5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401568" y="3849624"/>
            <a:ext cx="64008" cy="630936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7" name="Text 25"/>
          <p:cNvSpPr/>
          <p:nvPr/>
        </p:nvSpPr>
        <p:spPr>
          <a:xfrm>
            <a:off x="3602736" y="3913632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associate liability expected to tighten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02736" y="4178808"/>
            <a:ext cx="5157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updates would require business associates to confirm safeguard compliance within 24 hours of contingency plan activation.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Bastion Implementation Roadmap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 to a production-ready, HIPAA-aligned local AI stack.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56032" y="1261872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1261872"/>
            <a:ext cx="64008" cy="3657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420624" y="1389888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20624" y="184708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foundation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20624" y="2267712"/>
            <a:ext cx="2468880" cy="25237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server — hardened OS, encrypted disks, secure boot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stack — isolated containers, internal network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+ API gateway — TLS, rate limiting, IP allowlists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zones A–E — management, app, data, AI, external separated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— ACID transactions, row-level security, encryption at rest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63824" y="1261872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63824" y="1261872"/>
            <a:ext cx="64008" cy="36576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Text 9"/>
          <p:cNvSpPr/>
          <p:nvPr/>
        </p:nvSpPr>
        <p:spPr>
          <a:xfrm>
            <a:off x="3328416" y="1389888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328416" y="184708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&amp; data layer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28416" y="2267712"/>
            <a:ext cx="2468880" cy="25237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IdP — MFA mandatory, unique user IDs, no shared accounts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RBAC/ABAC — minimum necessary access per role and purpose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Tokenization service — maps PHI identifiers to internal tokens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key hierarchy — separate domains for prod, backup, logs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audit store — append-only, retained and monitored per policy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71616" y="1261872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71616" y="1261872"/>
            <a:ext cx="64008" cy="36576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6236208" y="1389888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236208" y="184708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mediation layer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36208" y="2267712"/>
            <a:ext cx="2468880" cy="25237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 — stdio transport, discrete auditable tool calls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gateway — PHI classification, redaction, policy enforcement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assembler — minimum necessary fields, no raw DB access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broker — argument validation, response redaction, per-tool logs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6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HITL tiers — Tier 0–3 by PHI exposure and clinical risk level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Bastion: HIPAA-Aligned AI Infrastructure</dc:title>
  <dc:subject>PptxGenJS Presentation</dc:subject>
  <dc:creator>Bastion</dc:creator>
  <cp:lastModifiedBy>Bastion</cp:lastModifiedBy>
  <cp:revision>1</cp:revision>
  <dcterms:created xsi:type="dcterms:W3CDTF">2026-04-15T17:17:34Z</dcterms:created>
  <dcterms:modified xsi:type="dcterms:W3CDTF">2026-04-15T17:17:34Z</dcterms:modified>
</cp:coreProperties>
</file>