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772400" y="0"/>
            <a:ext cx="1371600" cy="109728"/>
          </a:xfrm>
          <a:prstGeom prst="rect">
            <a:avLst/>
          </a:prstGeom>
          <a:solidFill>
            <a:srgbClr val="0096C7"/>
          </a:solidFill>
          <a:ln w="12700">
            <a:solidFill>
              <a:srgbClr val="0096C7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>
            <a:alphaModFix amt="85000"/>
          </a:blip>
          <a:stretch>
            <a:fillRect/>
          </a:stretch>
        </p:blipFill>
        <p:spPr>
          <a:xfrm>
            <a:off x="7132320" y="914400"/>
            <a:ext cx="1645920" cy="16459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1097280"/>
            <a:ext cx="6400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FORGE</a:t>
            </a:r>
            <a:endParaRPr lang="en-US" sz="6400" dirty="0"/>
          </a:p>
        </p:txBody>
      </p:sp>
      <p:sp>
        <p:nvSpPr>
          <p:cNvPr id="6" name="Text 3"/>
          <p:cNvSpPr/>
          <p:nvPr/>
        </p:nvSpPr>
        <p:spPr>
          <a:xfrm>
            <a:off x="457200" y="1920240"/>
            <a:ext cx="6400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AI Security</a:t>
            </a:r>
            <a:endParaRPr lang="en-US" sz="3600" dirty="0"/>
          </a:p>
        </p:txBody>
      </p:sp>
      <p:sp>
        <p:nvSpPr>
          <p:cNvPr id="7" name="Text 4"/>
          <p:cNvSpPr/>
          <p:nvPr/>
        </p:nvSpPr>
        <p:spPr>
          <a:xfrm>
            <a:off x="457200" y="269748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Privacy-First AI Architecture in the Age of Data Exposure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57200" y="4873752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Nathan Jolly  ·  nathanieljolly.com  ·  Austin, TX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5943600" y="4892040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607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Created with Claude.ai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8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FORGE?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009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 Orchestration, Relay and General Execution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20040" y="1508760"/>
            <a:ext cx="2697480" cy="3108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508760"/>
            <a:ext cx="2697480" cy="9144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1691640"/>
            <a:ext cx="502920" cy="5029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11480" y="2286000"/>
            <a:ext cx="2514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Infrastructure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411480" y="2724912"/>
            <a:ext cx="2514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Runs entirely on a Lenovo home server via Docker Desktop. No SaaS. No cloud handoff. Your data never leaves your network.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3200400" y="1508760"/>
            <a:ext cx="2697480" cy="3108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200400" y="1508760"/>
            <a:ext cx="2697480" cy="9144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3280" y="1691640"/>
            <a:ext cx="502920" cy="50292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291840" y="2286000"/>
            <a:ext cx="2514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AI-Powered Automation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3291840" y="2724912"/>
            <a:ext cx="2514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 MCP tools connecting Claude AI to email triage, task management, daily digests, and outreach tracking.</a:t>
            </a:r>
            <a:endParaRPr lang="en-US" sz="1200" dirty="0"/>
          </a:p>
        </p:txBody>
      </p:sp>
      <p:sp>
        <p:nvSpPr>
          <p:cNvPr id="15" name="Shape 11"/>
          <p:cNvSpPr/>
          <p:nvPr/>
        </p:nvSpPr>
        <p:spPr>
          <a:xfrm>
            <a:off x="6080760" y="1508760"/>
            <a:ext cx="2697480" cy="3108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6080760" y="1508760"/>
            <a:ext cx="2697480" cy="9144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3640" y="1691640"/>
            <a:ext cx="502920" cy="50292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6172200" y="2286000"/>
            <a:ext cx="2514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Data Layer</a:t>
            </a:r>
            <a:endParaRPr lang="en-US" sz="1400" dirty="0"/>
          </a:p>
        </p:txBody>
      </p:sp>
      <p:sp>
        <p:nvSpPr>
          <p:cNvPr id="19" name="Text 14"/>
          <p:cNvSpPr/>
          <p:nvPr/>
        </p:nvSpPr>
        <p:spPr>
          <a:xfrm>
            <a:off x="6172200" y="2724912"/>
            <a:ext cx="2514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 stores all state locally. Gmail OAuth issues tokens scoped only to FORGE's dedicated account.</a:t>
            </a:r>
            <a:endParaRPr lang="en-US" sz="1200" dirty="0"/>
          </a:p>
        </p:txBody>
      </p:sp>
      <p:sp>
        <p:nvSpPr>
          <p:cNvPr id="20" name="Text 15"/>
          <p:cNvSpPr/>
          <p:nvPr/>
        </p:nvSpPr>
        <p:spPr>
          <a:xfrm>
            <a:off x="5943600" y="4892040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607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Created with Claude.ai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7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Privacy Problem with Cloud AI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65760" y="1051560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You Use Cloud AI...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65760" y="1508760"/>
            <a:ext cx="3931920" cy="685800"/>
          </a:xfrm>
          <a:prstGeom prst="rect">
            <a:avLst/>
          </a:prstGeom>
          <a:solidFill>
            <a:srgbClr val="1E2A3A"/>
          </a:solidFill>
          <a:ln w="12700">
            <a:solidFill>
              <a:srgbClr val="2A3A50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1618488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05840" y="1581912"/>
            <a:ext cx="3200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emails, tasks, and personal data are transmitted to third-party servers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365760" y="2313432"/>
            <a:ext cx="3931920" cy="685800"/>
          </a:xfrm>
          <a:prstGeom prst="rect">
            <a:avLst/>
          </a:prstGeom>
          <a:solidFill>
            <a:srgbClr val="1E2A3A"/>
          </a:solidFill>
          <a:ln w="12700">
            <a:solidFill>
              <a:srgbClr val="2A3A50"/>
            </a:solidFill>
            <a:prstDash val="solid"/>
          </a:ln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2423160"/>
            <a:ext cx="365760" cy="36576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005840" y="2386584"/>
            <a:ext cx="3200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Conversations may be used for model training or reviewed by employees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365760" y="3118104"/>
            <a:ext cx="3931920" cy="685800"/>
          </a:xfrm>
          <a:prstGeom prst="rect">
            <a:avLst/>
          </a:prstGeom>
          <a:solidFill>
            <a:srgbClr val="1E2A3A"/>
          </a:solidFill>
          <a:ln w="12700">
            <a:solidFill>
              <a:srgbClr val="2A3A50"/>
            </a:solidFill>
            <a:prstDash val="solid"/>
          </a:ln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3227832"/>
            <a:ext cx="365760" cy="36576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005840" y="3191256"/>
            <a:ext cx="3200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 tokens and credentials managed outside your control</a:t>
            </a:r>
            <a:endParaRPr lang="en-US" sz="1200" dirty="0"/>
          </a:p>
        </p:txBody>
      </p:sp>
      <p:sp>
        <p:nvSpPr>
          <p:cNvPr id="14" name="Shape 9"/>
          <p:cNvSpPr/>
          <p:nvPr/>
        </p:nvSpPr>
        <p:spPr>
          <a:xfrm>
            <a:off x="365760" y="3922776"/>
            <a:ext cx="3931920" cy="685800"/>
          </a:xfrm>
          <a:prstGeom prst="rect">
            <a:avLst/>
          </a:prstGeom>
          <a:solidFill>
            <a:srgbClr val="1E2A3A"/>
          </a:solidFill>
          <a:ln w="12700">
            <a:solidFill>
              <a:srgbClr val="2A3A50"/>
            </a:solidFill>
            <a:prstDash val="solid"/>
          </a:ln>
        </p:spPr>
      </p:sp>
      <p:pic>
        <p:nvPicPr>
          <p:cNvPr id="1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4032504"/>
            <a:ext cx="365760" cy="365760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1005840" y="3995928"/>
            <a:ext cx="3200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Subscription costs accumulate — you pay per seat, per token, per call</a:t>
            </a:r>
            <a:endParaRPr lang="en-US" sz="1200" dirty="0"/>
          </a:p>
        </p:txBody>
      </p:sp>
      <p:sp>
        <p:nvSpPr>
          <p:cNvPr id="17" name="Shape 11"/>
          <p:cNvSpPr/>
          <p:nvPr/>
        </p:nvSpPr>
        <p:spPr>
          <a:xfrm>
            <a:off x="4572000" y="1005840"/>
            <a:ext cx="0" cy="3749040"/>
          </a:xfrm>
          <a:prstGeom prst="line">
            <a:avLst/>
          </a:prstGeom>
          <a:noFill/>
          <a:ln w="19050">
            <a:solidFill>
              <a:srgbClr val="00B4D8"/>
            </a:solidFill>
            <a:prstDash val="dash"/>
          </a:ln>
        </p:spPr>
      </p:sp>
      <p:sp>
        <p:nvSpPr>
          <p:cNvPr id="18" name="Text 12"/>
          <p:cNvSpPr/>
          <p:nvPr/>
        </p:nvSpPr>
        <p:spPr>
          <a:xfrm>
            <a:off x="4846320" y="1051560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FORGE...</a:t>
            </a:r>
            <a:endParaRPr lang="en-US" sz="1600" dirty="0"/>
          </a:p>
        </p:txBody>
      </p:sp>
      <p:sp>
        <p:nvSpPr>
          <p:cNvPr id="19" name="Shape 13"/>
          <p:cNvSpPr/>
          <p:nvPr/>
        </p:nvSpPr>
        <p:spPr>
          <a:xfrm>
            <a:off x="4846320" y="1508760"/>
            <a:ext cx="3931920" cy="685800"/>
          </a:xfrm>
          <a:prstGeom prst="rect">
            <a:avLst/>
          </a:prstGeom>
          <a:solidFill>
            <a:srgbClr val="0D2A20"/>
          </a:solidFill>
          <a:ln w="12700">
            <a:solidFill>
              <a:srgbClr val="0D4A30"/>
            </a:solidFill>
            <a:prstDash val="solid"/>
          </a:ln>
        </p:spPr>
      </p:sp>
      <p:pic>
        <p:nvPicPr>
          <p:cNvPr id="2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3480" y="1618488"/>
            <a:ext cx="365760" cy="365760"/>
          </a:xfrm>
          <a:prstGeom prst="rect">
            <a:avLst/>
          </a:prstGeom>
        </p:spPr>
      </p:pic>
      <p:sp>
        <p:nvSpPr>
          <p:cNvPr id="21" name="Text 14"/>
          <p:cNvSpPr/>
          <p:nvPr/>
        </p:nvSpPr>
        <p:spPr>
          <a:xfrm>
            <a:off x="5486400" y="1581912"/>
            <a:ext cx="3200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data stays on your local network — nothing leaves your hardware</a:t>
            </a:r>
            <a:endParaRPr lang="en-US" sz="1200" dirty="0"/>
          </a:p>
        </p:txBody>
      </p:sp>
      <p:sp>
        <p:nvSpPr>
          <p:cNvPr id="22" name="Shape 15"/>
          <p:cNvSpPr/>
          <p:nvPr/>
        </p:nvSpPr>
        <p:spPr>
          <a:xfrm>
            <a:off x="4846320" y="2313432"/>
            <a:ext cx="3931920" cy="685800"/>
          </a:xfrm>
          <a:prstGeom prst="rect">
            <a:avLst/>
          </a:prstGeom>
          <a:solidFill>
            <a:srgbClr val="0D2A20"/>
          </a:solidFill>
          <a:ln w="12700">
            <a:solidFill>
              <a:srgbClr val="0D4A30"/>
            </a:solidFill>
            <a:prstDash val="solid"/>
          </a:ln>
        </p:spPr>
      </p:sp>
      <p:pic>
        <p:nvPicPr>
          <p:cNvPr id="23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3480" y="2423160"/>
            <a:ext cx="365760" cy="365760"/>
          </a:xfrm>
          <a:prstGeom prst="rect">
            <a:avLst/>
          </a:prstGeom>
        </p:spPr>
      </p:pic>
      <p:sp>
        <p:nvSpPr>
          <p:cNvPr id="24" name="Text 16"/>
          <p:cNvSpPr/>
          <p:nvPr/>
        </p:nvSpPr>
        <p:spPr>
          <a:xfrm>
            <a:off x="5486400" y="2386584"/>
            <a:ext cx="3200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third party ever sees your emails, tasks, or personal context</a:t>
            </a:r>
            <a:endParaRPr lang="en-US" sz="1200" dirty="0"/>
          </a:p>
        </p:txBody>
      </p:sp>
      <p:sp>
        <p:nvSpPr>
          <p:cNvPr id="25" name="Shape 17"/>
          <p:cNvSpPr/>
          <p:nvPr/>
        </p:nvSpPr>
        <p:spPr>
          <a:xfrm>
            <a:off x="4846320" y="3118104"/>
            <a:ext cx="3931920" cy="685800"/>
          </a:xfrm>
          <a:prstGeom prst="rect">
            <a:avLst/>
          </a:prstGeom>
          <a:solidFill>
            <a:srgbClr val="0D2A20"/>
          </a:solidFill>
          <a:ln w="12700">
            <a:solidFill>
              <a:srgbClr val="0D4A30"/>
            </a:solidFill>
            <a:prstDash val="solid"/>
          </a:ln>
        </p:spPr>
      </p:sp>
      <p:pic>
        <p:nvPicPr>
          <p:cNvPr id="26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83480" y="3227832"/>
            <a:ext cx="365760" cy="365760"/>
          </a:xfrm>
          <a:prstGeom prst="rect">
            <a:avLst/>
          </a:prstGeom>
        </p:spPr>
      </p:pic>
      <p:sp>
        <p:nvSpPr>
          <p:cNvPr id="27" name="Text 18"/>
          <p:cNvSpPr/>
          <p:nvPr/>
        </p:nvSpPr>
        <p:spPr>
          <a:xfrm>
            <a:off x="5486400" y="3191256"/>
            <a:ext cx="3200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Credentials stored in local .env files, never transmitted</a:t>
            </a:r>
            <a:endParaRPr lang="en-US" sz="1200" dirty="0"/>
          </a:p>
        </p:txBody>
      </p:sp>
      <p:sp>
        <p:nvSpPr>
          <p:cNvPr id="28" name="Shape 19"/>
          <p:cNvSpPr/>
          <p:nvPr/>
        </p:nvSpPr>
        <p:spPr>
          <a:xfrm>
            <a:off x="4846320" y="3922776"/>
            <a:ext cx="3931920" cy="685800"/>
          </a:xfrm>
          <a:prstGeom prst="rect">
            <a:avLst/>
          </a:prstGeom>
          <a:solidFill>
            <a:srgbClr val="0D2A20"/>
          </a:solidFill>
          <a:ln w="12700">
            <a:solidFill>
              <a:srgbClr val="0D4A30"/>
            </a:solidFill>
            <a:prstDash val="solid"/>
          </a:ln>
        </p:spPr>
      </p:sp>
      <p:pic>
        <p:nvPicPr>
          <p:cNvPr id="2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83480" y="4032504"/>
            <a:ext cx="365760" cy="365760"/>
          </a:xfrm>
          <a:prstGeom prst="rect">
            <a:avLst/>
          </a:prstGeom>
        </p:spPr>
      </p:pic>
      <p:sp>
        <p:nvSpPr>
          <p:cNvPr id="30" name="Text 20"/>
          <p:cNvSpPr/>
          <p:nvPr/>
        </p:nvSpPr>
        <p:spPr>
          <a:xfrm>
            <a:off x="5486400" y="3995928"/>
            <a:ext cx="3200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subscription costs — runs on hardware you already own</a:t>
            </a:r>
            <a:endParaRPr lang="en-US" sz="1200" dirty="0"/>
          </a:p>
        </p:txBody>
      </p:sp>
      <p:sp>
        <p:nvSpPr>
          <p:cNvPr id="31" name="Text 21"/>
          <p:cNvSpPr/>
          <p:nvPr/>
        </p:nvSpPr>
        <p:spPr>
          <a:xfrm>
            <a:off x="5943600" y="4892040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607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Created with Claude.ai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8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FORGE Architecture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65760" y="1143000"/>
            <a:ext cx="260604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143000"/>
            <a:ext cx="2606040" cy="164592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71600" y="1417320"/>
            <a:ext cx="594360" cy="5943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457200" y="2103120"/>
            <a:ext cx="2423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agent-core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2487168"/>
            <a:ext cx="2423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FastAPI + PostgreSQL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Orchestration Layer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2971800" y="2423160"/>
            <a:ext cx="640080" cy="0"/>
          </a:xfrm>
          <a:prstGeom prst="line">
            <a:avLst/>
          </a:prstGeom>
          <a:noFill/>
          <a:ln w="31750">
            <a:solidFill>
              <a:srgbClr val="00B4D8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3447288" y="2331720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B4D8"/>
                </a:solidFill>
              </a:rPr>
              <a:t>▶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3246120" y="1143000"/>
            <a:ext cx="260604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3246120" y="1143000"/>
            <a:ext cx="2606040" cy="164592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1960" y="1417320"/>
            <a:ext cx="594360" cy="59436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337560" y="2103120"/>
            <a:ext cx="2423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connector-worker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3337560" y="2487168"/>
            <a:ext cx="2423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Gmail OAuth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Classification</a:t>
            </a:r>
            <a:endParaRPr lang="en-US" sz="1200" dirty="0"/>
          </a:p>
        </p:txBody>
      </p:sp>
      <p:sp>
        <p:nvSpPr>
          <p:cNvPr id="16" name="Shape 12"/>
          <p:cNvSpPr/>
          <p:nvPr/>
        </p:nvSpPr>
        <p:spPr>
          <a:xfrm>
            <a:off x="5852160" y="2423160"/>
            <a:ext cx="640080" cy="0"/>
          </a:xfrm>
          <a:prstGeom prst="line">
            <a:avLst/>
          </a:prstGeom>
          <a:noFill/>
          <a:ln w="31750">
            <a:solidFill>
              <a:srgbClr val="00B4D8"/>
            </a:solidFill>
            <a:prstDash val="solid"/>
          </a:ln>
        </p:spPr>
      </p:sp>
      <p:sp>
        <p:nvSpPr>
          <p:cNvPr id="17" name="Text 13"/>
          <p:cNvSpPr/>
          <p:nvPr/>
        </p:nvSpPr>
        <p:spPr>
          <a:xfrm>
            <a:off x="6327648" y="2331720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B4D8"/>
                </a:solidFill>
              </a:rPr>
              <a:t>▶</a:t>
            </a:r>
            <a:endParaRPr lang="en-US" sz="1200" dirty="0"/>
          </a:p>
        </p:txBody>
      </p:sp>
      <p:sp>
        <p:nvSpPr>
          <p:cNvPr id="18" name="Shape 14"/>
          <p:cNvSpPr/>
          <p:nvPr/>
        </p:nvSpPr>
        <p:spPr>
          <a:xfrm>
            <a:off x="6126480" y="1143000"/>
            <a:ext cx="260604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6126480" y="1143000"/>
            <a:ext cx="2606040" cy="164592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2320" y="1417320"/>
            <a:ext cx="594360" cy="59436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6217920" y="2103120"/>
            <a:ext cx="2423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MCP Server</a:t>
            </a:r>
            <a:endParaRPr lang="en-US" sz="1400" dirty="0"/>
          </a:p>
        </p:txBody>
      </p:sp>
      <p:sp>
        <p:nvSpPr>
          <p:cNvPr id="22" name="Text 17"/>
          <p:cNvSpPr/>
          <p:nvPr/>
        </p:nvSpPr>
        <p:spPr>
          <a:xfrm>
            <a:off x="6217920" y="2487168"/>
            <a:ext cx="2423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 Tools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AI Interface</a:t>
            </a:r>
            <a:endParaRPr lang="en-US" sz="1200" dirty="0"/>
          </a:p>
        </p:txBody>
      </p:sp>
      <p:sp>
        <p:nvSpPr>
          <p:cNvPr id="23" name="Shape 18"/>
          <p:cNvSpPr/>
          <p:nvPr/>
        </p:nvSpPr>
        <p:spPr>
          <a:xfrm>
            <a:off x="365760" y="3886200"/>
            <a:ext cx="8412480" cy="868680"/>
          </a:xfrm>
          <a:prstGeom prst="rect">
            <a:avLst/>
          </a:prstGeom>
          <a:solidFill>
            <a:srgbClr val="E0F2FE"/>
          </a:solidFill>
          <a:ln w="12700">
            <a:solidFill>
              <a:srgbClr val="0096C7"/>
            </a:solidFill>
            <a:prstDash val="solid"/>
          </a:ln>
        </p:spPr>
      </p:sp>
      <p:pic>
        <p:nvPicPr>
          <p:cNvPr id="2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" y="4005072"/>
            <a:ext cx="411480" cy="411480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1097280" y="3950208"/>
            <a:ext cx="74980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services run inside a local Docker network. No outbound data except OAuth token refresh (scoped, encrypted). PostgreSQL and all state remain on-device.</a:t>
            </a:r>
            <a:endParaRPr lang="en-US" sz="1200" dirty="0"/>
          </a:p>
        </p:txBody>
      </p:sp>
      <p:sp>
        <p:nvSpPr>
          <p:cNvPr id="26" name="Text 20"/>
          <p:cNvSpPr/>
          <p:nvPr/>
        </p:nvSpPr>
        <p:spPr>
          <a:xfrm>
            <a:off x="5943600" y="4892040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607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Created with Claude.ai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7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3D0000"/>
          </a:solidFill>
          <a:ln w="12700">
            <a:solidFill>
              <a:srgbClr val="3D00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AI Security Threats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1051560"/>
            <a:ext cx="4160520" cy="1691640"/>
          </a:xfrm>
          <a:prstGeom prst="rect">
            <a:avLst/>
          </a:prstGeom>
          <a:solidFill>
            <a:srgbClr val="3D1A1A"/>
          </a:solidFill>
          <a:ln w="12700">
            <a:solidFill>
              <a:srgbClr val="2A3040"/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216152"/>
            <a:ext cx="457200" cy="4572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51560" y="1188720"/>
            <a:ext cx="3246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Harvesting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1051560" y="1554480"/>
            <a:ext cx="32461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E8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AI providers collect conversation data, queries, and uploaded files. Even 'privacy' tiers often retain metadata for abuse prevention and product improvement.</a:t>
            </a:r>
            <a:endParaRPr lang="en-US" sz="1150" dirty="0"/>
          </a:p>
        </p:txBody>
      </p:sp>
      <p:sp>
        <p:nvSpPr>
          <p:cNvPr id="8" name="Shape 5"/>
          <p:cNvSpPr/>
          <p:nvPr/>
        </p:nvSpPr>
        <p:spPr>
          <a:xfrm>
            <a:off x="4709160" y="1051560"/>
            <a:ext cx="4160520" cy="1691640"/>
          </a:xfrm>
          <a:prstGeom prst="rect">
            <a:avLst/>
          </a:prstGeom>
          <a:solidFill>
            <a:srgbClr val="3D2B00"/>
          </a:solidFill>
          <a:ln w="12700">
            <a:solidFill>
              <a:srgbClr val="2A3040"/>
            </a:solidFill>
            <a:prstDash val="solid"/>
          </a:ln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040" y="1216152"/>
            <a:ext cx="457200" cy="45720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486400" y="1188720"/>
            <a:ext cx="3246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Credential Exposure</a:t>
            </a:r>
            <a:endParaRPr lang="en-US" sz="1500" dirty="0"/>
          </a:p>
        </p:txBody>
      </p:sp>
      <p:sp>
        <p:nvSpPr>
          <p:cNvPr id="11" name="Text 7"/>
          <p:cNvSpPr/>
          <p:nvPr/>
        </p:nvSpPr>
        <p:spPr>
          <a:xfrm>
            <a:off x="5486400" y="1554480"/>
            <a:ext cx="32461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E8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keys, OAuth tokens, and secrets shared in prompts or tool calls can be logged server-side, leaked in model outputs, or exposed during breach events.</a:t>
            </a:r>
            <a:endParaRPr lang="en-US" sz="1150" dirty="0"/>
          </a:p>
        </p:txBody>
      </p:sp>
      <p:sp>
        <p:nvSpPr>
          <p:cNvPr id="12" name="Shape 8"/>
          <p:cNvSpPr/>
          <p:nvPr/>
        </p:nvSpPr>
        <p:spPr>
          <a:xfrm>
            <a:off x="274320" y="2971800"/>
            <a:ext cx="4160520" cy="1691640"/>
          </a:xfrm>
          <a:prstGeom prst="rect">
            <a:avLst/>
          </a:prstGeom>
          <a:solidFill>
            <a:srgbClr val="3D3100"/>
          </a:solidFill>
          <a:ln w="12700">
            <a:solidFill>
              <a:srgbClr val="2A3040"/>
            </a:solidFill>
            <a:prstDash val="solid"/>
          </a:ln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136392"/>
            <a:ext cx="457200" cy="45720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051560" y="3108960"/>
            <a:ext cx="3246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Injection</a:t>
            </a:r>
            <a:endParaRPr lang="en-US" sz="1500" dirty="0"/>
          </a:p>
        </p:txBody>
      </p:sp>
      <p:sp>
        <p:nvSpPr>
          <p:cNvPr id="15" name="Text 10"/>
          <p:cNvSpPr/>
          <p:nvPr/>
        </p:nvSpPr>
        <p:spPr>
          <a:xfrm>
            <a:off x="1051560" y="3474720"/>
            <a:ext cx="32461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E8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Malicious instructions embedded in documents, emails, or web content can hijack AI behavior — causing data exfiltration, unauthorized actions, or policy bypass.</a:t>
            </a:r>
            <a:endParaRPr lang="en-US" sz="1150" dirty="0"/>
          </a:p>
        </p:txBody>
      </p:sp>
      <p:sp>
        <p:nvSpPr>
          <p:cNvPr id="16" name="Shape 11"/>
          <p:cNvSpPr/>
          <p:nvPr/>
        </p:nvSpPr>
        <p:spPr>
          <a:xfrm>
            <a:off x="4709160" y="2971800"/>
            <a:ext cx="4160520" cy="1691640"/>
          </a:xfrm>
          <a:prstGeom prst="rect">
            <a:avLst/>
          </a:prstGeom>
          <a:solidFill>
            <a:srgbClr val="001A3D"/>
          </a:solidFill>
          <a:ln w="12700">
            <a:solidFill>
              <a:srgbClr val="2A3040"/>
            </a:solidFill>
            <a:prstDash val="solid"/>
          </a:ln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2040" y="3136392"/>
            <a:ext cx="457200" cy="45720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5486400" y="3108960"/>
            <a:ext cx="3246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Supply Chain Risk</a:t>
            </a:r>
            <a:endParaRPr lang="en-US" sz="1500" dirty="0"/>
          </a:p>
        </p:txBody>
      </p:sp>
      <p:sp>
        <p:nvSpPr>
          <p:cNvPr id="19" name="Text 13"/>
          <p:cNvSpPr/>
          <p:nvPr/>
        </p:nvSpPr>
        <p:spPr>
          <a:xfrm>
            <a:off x="5486400" y="3474720"/>
            <a:ext cx="32461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E8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Third-party AI APIs introduce external dependencies. A provider outage, policy change, or acquisition can instantly disable workflows built on their platform.</a:t>
            </a:r>
            <a:endParaRPr lang="en-US" sz="1150" dirty="0"/>
          </a:p>
        </p:txBody>
      </p:sp>
      <p:sp>
        <p:nvSpPr>
          <p:cNvPr id="20" name="Text 14"/>
          <p:cNvSpPr/>
          <p:nvPr/>
        </p:nvSpPr>
        <p:spPr>
          <a:xfrm>
            <a:off x="5943600" y="4892040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607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Created with Claude.ai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8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FORGE Addresses Each Threat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8595360" cy="80467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05840"/>
            <a:ext cx="73152" cy="804672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188720"/>
            <a:ext cx="384048" cy="38404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60120" y="107899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Harvesting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960120" y="1408176"/>
            <a:ext cx="7726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AI inference calls are local — no data transmitted to cloud AI. Only scoped OAuth tokens touch external APIs.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274320" y="1965960"/>
            <a:ext cx="8595360" cy="804672"/>
          </a:xfrm>
          <a:prstGeom prst="rect">
            <a:avLst/>
          </a:prstGeom>
          <a:solidFill>
            <a:srgbClr val="F0F9FF"/>
          </a:solidFill>
          <a:ln/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274320" y="1965960"/>
            <a:ext cx="73152" cy="804672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148840"/>
            <a:ext cx="384048" cy="38404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960120" y="203911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Credential Exposure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960120" y="2368296"/>
            <a:ext cx="7726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Secrets stored in .env files on local hardware. No credentials ever passed in prompts or exposed to third-party model providers.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274320" y="2926080"/>
            <a:ext cx="8595360" cy="80467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274320" y="2926080"/>
            <a:ext cx="73152" cy="804672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108960"/>
            <a:ext cx="384048" cy="384048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960120" y="299923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Injection</a:t>
            </a:r>
            <a:endParaRPr lang="en-US" sz="1300" dirty="0"/>
          </a:p>
        </p:txBody>
      </p:sp>
      <p:sp>
        <p:nvSpPr>
          <p:cNvPr id="18" name="Text 13"/>
          <p:cNvSpPr/>
          <p:nvPr/>
        </p:nvSpPr>
        <p:spPr>
          <a:xfrm>
            <a:off x="960120" y="3328416"/>
            <a:ext cx="7726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FORGE's MCP security layer requires explicit user confirmation before executing instructions found in observed content (emails, web pages).</a:t>
            </a:r>
            <a:endParaRPr lang="en-US" sz="1200" dirty="0"/>
          </a:p>
        </p:txBody>
      </p:sp>
      <p:sp>
        <p:nvSpPr>
          <p:cNvPr id="19" name="Shape 14"/>
          <p:cNvSpPr/>
          <p:nvPr/>
        </p:nvSpPr>
        <p:spPr>
          <a:xfrm>
            <a:off x="274320" y="3886200"/>
            <a:ext cx="8595360" cy="804672"/>
          </a:xfrm>
          <a:prstGeom prst="rect">
            <a:avLst/>
          </a:prstGeom>
          <a:solidFill>
            <a:srgbClr val="F0F9FF"/>
          </a:solidFill>
          <a:ln/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274320" y="3886200"/>
            <a:ext cx="73152" cy="804672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4069080"/>
            <a:ext cx="384048" cy="384048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960120" y="395935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Supply Chain Risk</a:t>
            </a:r>
            <a:endParaRPr lang="en-US" sz="1300" dirty="0"/>
          </a:p>
        </p:txBody>
      </p:sp>
      <p:sp>
        <p:nvSpPr>
          <p:cNvPr id="23" name="Text 17"/>
          <p:cNvSpPr/>
          <p:nvPr/>
        </p:nvSpPr>
        <p:spPr>
          <a:xfrm>
            <a:off x="960120" y="4288536"/>
            <a:ext cx="7726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dependency on external AI SaaS. FORGE runs in Docker — swap models, update services, or run fully offline without vendor lock-in.</a:t>
            </a:r>
            <a:endParaRPr lang="en-US" sz="1200" dirty="0"/>
          </a:p>
        </p:txBody>
      </p:sp>
      <p:sp>
        <p:nvSpPr>
          <p:cNvPr id="24" name="Text 18"/>
          <p:cNvSpPr/>
          <p:nvPr/>
        </p:nvSpPr>
        <p:spPr>
          <a:xfrm>
            <a:off x="5943600" y="4892040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607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Created with Claude.ai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7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>
            <a:alphaModFix amt="80000"/>
          </a:blip>
          <a:stretch>
            <a:fillRect/>
          </a:stretch>
        </p:blipFill>
        <p:spPr>
          <a:xfrm>
            <a:off x="7132320" y="731520"/>
            <a:ext cx="1645920" cy="16459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4572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457200" y="1188720"/>
            <a:ext cx="320040" cy="32004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1197864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17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960120" y="1197864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Privacy is not a feature — it's an architecture decision made at the start.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457200" y="1874520"/>
            <a:ext cx="320040" cy="32004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57200" y="1883664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17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960120" y="1883664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AI convenience comes with real security and data ownership tradeoffs.</a:t>
            </a:r>
            <a:endParaRPr lang="en-US" sz="1400" dirty="0"/>
          </a:p>
        </p:txBody>
      </p:sp>
      <p:sp>
        <p:nvSpPr>
          <p:cNvPr id="11" name="Shape 8"/>
          <p:cNvSpPr/>
          <p:nvPr/>
        </p:nvSpPr>
        <p:spPr>
          <a:xfrm>
            <a:off x="457200" y="2560320"/>
            <a:ext cx="320040" cy="32004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457200" y="2569464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17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960120" y="2569464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FORGE proves that production-grade AI automation is achievable locally.</a:t>
            </a:r>
            <a:endParaRPr lang="en-US" sz="1400" dirty="0"/>
          </a:p>
        </p:txBody>
      </p:sp>
      <p:sp>
        <p:nvSpPr>
          <p:cNvPr id="14" name="Shape 11"/>
          <p:cNvSpPr/>
          <p:nvPr/>
        </p:nvSpPr>
        <p:spPr>
          <a:xfrm>
            <a:off x="457200" y="3246120"/>
            <a:ext cx="320040" cy="32004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57200" y="3255264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17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960120" y="3255264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Local-first design eliminates entire categories of AI security risk.</a:t>
            </a:r>
            <a:endParaRPr lang="en-US" sz="1400" dirty="0"/>
          </a:p>
        </p:txBody>
      </p:sp>
      <p:sp>
        <p:nvSpPr>
          <p:cNvPr id="17" name="Shape 14"/>
          <p:cNvSpPr/>
          <p:nvPr/>
        </p:nvSpPr>
        <p:spPr>
          <a:xfrm>
            <a:off x="457200" y="3931920"/>
            <a:ext cx="320040" cy="32004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457200" y="3941064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17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960120" y="3941064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future of personal AI is sovereign, private, and self-hosted.</a:t>
            </a:r>
            <a:endParaRPr lang="en-US" sz="1400" dirty="0"/>
          </a:p>
        </p:txBody>
      </p:sp>
      <p:sp>
        <p:nvSpPr>
          <p:cNvPr id="20" name="Shape 17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457200" y="4873752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Nathan Jolly  ·  nathanieljolly.com  ·  Austin, TX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5943600" y="4892040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607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Created with Claude.ai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FORGE &amp; AI Security</dc:title>
  <dc:subject>PptxGenJS Presentation</dc:subject>
  <dc:creator>Nathan Jolly</dc:creator>
  <cp:lastModifiedBy>Nathan Jolly</cp:lastModifiedBy>
  <cp:revision>1</cp:revision>
  <dcterms:created xsi:type="dcterms:W3CDTF">2026-04-10T14:54:45Z</dcterms:created>
  <dcterms:modified xsi:type="dcterms:W3CDTF">2026-04-10T14:54:45Z</dcterms:modified>
</cp:coreProperties>
</file>